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5"/>
  </p:notesMasterIdLst>
  <p:sldIdLst>
    <p:sldId id="256" r:id="rId5"/>
    <p:sldId id="279" r:id="rId6"/>
    <p:sldId id="295" r:id="rId7"/>
    <p:sldId id="302" r:id="rId8"/>
    <p:sldId id="297" r:id="rId9"/>
    <p:sldId id="299" r:id="rId10"/>
    <p:sldId id="298" r:id="rId11"/>
    <p:sldId id="300" r:id="rId12"/>
    <p:sldId id="278" r:id="rId13"/>
    <p:sldId id="280" r:id="rId14"/>
    <p:sldId id="287" r:id="rId15"/>
    <p:sldId id="286" r:id="rId16"/>
    <p:sldId id="285" r:id="rId17"/>
    <p:sldId id="307" r:id="rId18"/>
    <p:sldId id="293" r:id="rId19"/>
    <p:sldId id="306" r:id="rId20"/>
    <p:sldId id="308" r:id="rId21"/>
    <p:sldId id="309" r:id="rId22"/>
    <p:sldId id="305" r:id="rId23"/>
    <p:sldId id="284" r:id="rId24"/>
    <p:sldId id="301" r:id="rId25"/>
    <p:sldId id="294" r:id="rId26"/>
    <p:sldId id="303" r:id="rId27"/>
    <p:sldId id="304" r:id="rId28"/>
    <p:sldId id="291" r:id="rId29"/>
    <p:sldId id="310" r:id="rId30"/>
    <p:sldId id="292" r:id="rId31"/>
    <p:sldId id="311" r:id="rId32"/>
    <p:sldId id="313" r:id="rId33"/>
    <p:sldId id="31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000000"/>
    <a:srgbClr val="FFFF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4660"/>
  </p:normalViewPr>
  <p:slideViewPr>
    <p:cSldViewPr snapToGrid="0">
      <p:cViewPr varScale="1">
        <p:scale>
          <a:sx n="73" d="100"/>
          <a:sy n="73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8/25/2022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-380981" y="7506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/>
          </a:bodyPr>
          <a:lstStyle/>
          <a:p>
            <a:pPr algn="l"/>
            <a:r>
              <a:rPr lang="en-US" dirty="0" smtClean="0">
                <a:solidFill>
                  <a:srgbClr val="FFFFFF"/>
                </a:solidFill>
              </a:rPr>
              <a:t>Ml . Algorithm .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Reesman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320" y="731520"/>
            <a:ext cx="8001000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coefficients a &amp; b are derived by minimizing the sum of the squared difference of distance between data points and the regression line.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90" y="2543957"/>
            <a:ext cx="5932170" cy="371805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2003612" y="3092824"/>
            <a:ext cx="4531659" cy="25035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751729" y="3429000"/>
            <a:ext cx="1256927" cy="162709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615153" y="3209639"/>
            <a:ext cx="3197313" cy="238668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07024" y="3578423"/>
            <a:ext cx="3859406" cy="14776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51" y="1961719"/>
            <a:ext cx="6240916" cy="48825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88828" y="627017"/>
            <a:ext cx="33310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Naive Bayes </a:t>
            </a:r>
            <a:r>
              <a:rPr lang="en-US" dirty="0" smtClean="0">
                <a:solidFill>
                  <a:schemeClr val="bg1"/>
                </a:solidFill>
              </a:rPr>
              <a:t>algorithm</a:t>
            </a:r>
            <a:endParaRPr lang="en-US" strike="sngStrike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Linear </a:t>
            </a:r>
            <a:r>
              <a:rPr lang="en-US" dirty="0">
                <a:solidFill>
                  <a:schemeClr val="bg1"/>
                </a:solidFill>
              </a:rPr>
              <a:t>regression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Logistic regression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Decision tree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SVM algorithm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KNN </a:t>
            </a:r>
            <a:r>
              <a:rPr lang="en-US" dirty="0">
                <a:solidFill>
                  <a:schemeClr val="bg1"/>
                </a:solidFill>
              </a:rPr>
              <a:t>algorithm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K-means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Random forest </a:t>
            </a:r>
            <a:r>
              <a:rPr lang="en-US" dirty="0" smtClean="0">
                <a:solidFill>
                  <a:schemeClr val="bg1"/>
                </a:solidFill>
              </a:rPr>
              <a:t>algorithm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34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03920" y="0"/>
            <a:ext cx="368808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4137" y="525780"/>
            <a:ext cx="7612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 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Logistic 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regression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88828" y="627017"/>
            <a:ext cx="33310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Naive Bayes algorithm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Linear regression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Logistic regression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SVM algorithm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Decision tree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Random forest algorithm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KNN algorithm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K-means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7635" y="2136338"/>
            <a:ext cx="71453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is used to estimate discrete values (usually binary values like 0/1) from a set of independent variables. It helps predict the probability of an event by fitting data to a logit function. It is also called logit regression.</a:t>
            </a:r>
          </a:p>
          <a:p>
            <a:endParaRPr lang="en-US" dirty="0"/>
          </a:p>
        </p:txBody>
      </p:sp>
      <p:cxnSp>
        <p:nvCxnSpPr>
          <p:cNvPr id="10" name="Elbow Connector 9"/>
          <p:cNvCxnSpPr/>
          <p:nvPr/>
        </p:nvCxnSpPr>
        <p:spPr>
          <a:xfrm rot="10800000">
            <a:off x="444138" y="1264444"/>
            <a:ext cx="8059783" cy="871894"/>
          </a:xfrm>
          <a:prstGeom prst="bentConnector3">
            <a:avLst>
              <a:gd name="adj1" fmla="val 2674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61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istic regression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90" y="1075765"/>
            <a:ext cx="7498181" cy="518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/>
          <p:cNvSpPr/>
          <p:nvPr/>
        </p:nvSpPr>
        <p:spPr>
          <a:xfrm>
            <a:off x="2924775" y="1627094"/>
            <a:ext cx="5815148" cy="3792071"/>
          </a:xfrm>
          <a:custGeom>
            <a:avLst/>
            <a:gdLst>
              <a:gd name="connsiteX0" fmla="*/ 0 w 5432612"/>
              <a:gd name="connsiteY0" fmla="*/ 3348317 h 3348317"/>
              <a:gd name="connsiteX1" fmla="*/ 833718 w 5432612"/>
              <a:gd name="connsiteY1" fmla="*/ 3106270 h 3348317"/>
              <a:gd name="connsiteX2" fmla="*/ 1613647 w 5432612"/>
              <a:gd name="connsiteY2" fmla="*/ 2581835 h 3348317"/>
              <a:gd name="connsiteX3" fmla="*/ 2958353 w 5432612"/>
              <a:gd name="connsiteY3" fmla="*/ 1035423 h 3348317"/>
              <a:gd name="connsiteX4" fmla="*/ 3751729 w 5432612"/>
              <a:gd name="connsiteY4" fmla="*/ 430305 h 3348317"/>
              <a:gd name="connsiteX5" fmla="*/ 4585447 w 5432612"/>
              <a:gd name="connsiteY5" fmla="*/ 121023 h 3348317"/>
              <a:gd name="connsiteX6" fmla="*/ 5432612 w 5432612"/>
              <a:gd name="connsiteY6" fmla="*/ 0 h 334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2612" h="3348317">
                <a:moveTo>
                  <a:pt x="0" y="3348317"/>
                </a:moveTo>
                <a:cubicBezTo>
                  <a:pt x="282388" y="3291167"/>
                  <a:pt x="564777" y="3234017"/>
                  <a:pt x="833718" y="3106270"/>
                </a:cubicBezTo>
                <a:cubicBezTo>
                  <a:pt x="1102659" y="2978523"/>
                  <a:pt x="1259541" y="2926976"/>
                  <a:pt x="1613647" y="2581835"/>
                </a:cubicBezTo>
                <a:cubicBezTo>
                  <a:pt x="1967753" y="2236694"/>
                  <a:pt x="2602006" y="1394011"/>
                  <a:pt x="2958353" y="1035423"/>
                </a:cubicBezTo>
                <a:cubicBezTo>
                  <a:pt x="3314700" y="676835"/>
                  <a:pt x="3480547" y="582705"/>
                  <a:pt x="3751729" y="430305"/>
                </a:cubicBezTo>
                <a:cubicBezTo>
                  <a:pt x="4022911" y="277905"/>
                  <a:pt x="4305300" y="192740"/>
                  <a:pt x="4585447" y="121023"/>
                </a:cubicBezTo>
                <a:cubicBezTo>
                  <a:pt x="4865594" y="49306"/>
                  <a:pt x="5295900" y="20171"/>
                  <a:pt x="5432612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164849" y="1627094"/>
            <a:ext cx="5809257" cy="3759613"/>
          </a:xfrm>
          <a:custGeom>
            <a:avLst/>
            <a:gdLst>
              <a:gd name="connsiteX0" fmla="*/ 0 w 5432612"/>
              <a:gd name="connsiteY0" fmla="*/ 3348317 h 3348317"/>
              <a:gd name="connsiteX1" fmla="*/ 833718 w 5432612"/>
              <a:gd name="connsiteY1" fmla="*/ 3106270 h 3348317"/>
              <a:gd name="connsiteX2" fmla="*/ 1613647 w 5432612"/>
              <a:gd name="connsiteY2" fmla="*/ 2581835 h 3348317"/>
              <a:gd name="connsiteX3" fmla="*/ 2958353 w 5432612"/>
              <a:gd name="connsiteY3" fmla="*/ 1035423 h 3348317"/>
              <a:gd name="connsiteX4" fmla="*/ 3751729 w 5432612"/>
              <a:gd name="connsiteY4" fmla="*/ 430305 h 3348317"/>
              <a:gd name="connsiteX5" fmla="*/ 4585447 w 5432612"/>
              <a:gd name="connsiteY5" fmla="*/ 121023 h 3348317"/>
              <a:gd name="connsiteX6" fmla="*/ 5432612 w 5432612"/>
              <a:gd name="connsiteY6" fmla="*/ 0 h 334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2612" h="3348317">
                <a:moveTo>
                  <a:pt x="0" y="3348317"/>
                </a:moveTo>
                <a:cubicBezTo>
                  <a:pt x="282388" y="3291167"/>
                  <a:pt x="564777" y="3234017"/>
                  <a:pt x="833718" y="3106270"/>
                </a:cubicBezTo>
                <a:cubicBezTo>
                  <a:pt x="1102659" y="2978523"/>
                  <a:pt x="1259541" y="2926976"/>
                  <a:pt x="1613647" y="2581835"/>
                </a:cubicBezTo>
                <a:cubicBezTo>
                  <a:pt x="1967753" y="2236694"/>
                  <a:pt x="2602006" y="1394011"/>
                  <a:pt x="2958353" y="1035423"/>
                </a:cubicBezTo>
                <a:cubicBezTo>
                  <a:pt x="3314700" y="676835"/>
                  <a:pt x="3480547" y="582705"/>
                  <a:pt x="3751729" y="430305"/>
                </a:cubicBezTo>
                <a:cubicBezTo>
                  <a:pt x="4022911" y="277905"/>
                  <a:pt x="4305300" y="192740"/>
                  <a:pt x="4585447" y="121023"/>
                </a:cubicBezTo>
                <a:cubicBezTo>
                  <a:pt x="4865594" y="49306"/>
                  <a:pt x="5295900" y="20171"/>
                  <a:pt x="5432612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591992" y="1659552"/>
            <a:ext cx="5633806" cy="3759613"/>
          </a:xfrm>
          <a:custGeom>
            <a:avLst/>
            <a:gdLst>
              <a:gd name="connsiteX0" fmla="*/ 0 w 5432612"/>
              <a:gd name="connsiteY0" fmla="*/ 3348317 h 3348317"/>
              <a:gd name="connsiteX1" fmla="*/ 833718 w 5432612"/>
              <a:gd name="connsiteY1" fmla="*/ 3106270 h 3348317"/>
              <a:gd name="connsiteX2" fmla="*/ 1613647 w 5432612"/>
              <a:gd name="connsiteY2" fmla="*/ 2581835 h 3348317"/>
              <a:gd name="connsiteX3" fmla="*/ 2958353 w 5432612"/>
              <a:gd name="connsiteY3" fmla="*/ 1035423 h 3348317"/>
              <a:gd name="connsiteX4" fmla="*/ 3751729 w 5432612"/>
              <a:gd name="connsiteY4" fmla="*/ 430305 h 3348317"/>
              <a:gd name="connsiteX5" fmla="*/ 4585447 w 5432612"/>
              <a:gd name="connsiteY5" fmla="*/ 121023 h 3348317"/>
              <a:gd name="connsiteX6" fmla="*/ 5432612 w 5432612"/>
              <a:gd name="connsiteY6" fmla="*/ 0 h 334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2612" h="3348317">
                <a:moveTo>
                  <a:pt x="0" y="3348317"/>
                </a:moveTo>
                <a:cubicBezTo>
                  <a:pt x="282388" y="3291167"/>
                  <a:pt x="564777" y="3234017"/>
                  <a:pt x="833718" y="3106270"/>
                </a:cubicBezTo>
                <a:cubicBezTo>
                  <a:pt x="1102659" y="2978523"/>
                  <a:pt x="1259541" y="2926976"/>
                  <a:pt x="1613647" y="2581835"/>
                </a:cubicBezTo>
                <a:cubicBezTo>
                  <a:pt x="1967753" y="2236694"/>
                  <a:pt x="2602006" y="1394011"/>
                  <a:pt x="2958353" y="1035423"/>
                </a:cubicBezTo>
                <a:cubicBezTo>
                  <a:pt x="3314700" y="676835"/>
                  <a:pt x="3480547" y="582705"/>
                  <a:pt x="3751729" y="430305"/>
                </a:cubicBezTo>
                <a:cubicBezTo>
                  <a:pt x="4022911" y="277905"/>
                  <a:pt x="4305300" y="192740"/>
                  <a:pt x="4585447" y="121023"/>
                </a:cubicBezTo>
                <a:cubicBezTo>
                  <a:pt x="4865594" y="49306"/>
                  <a:pt x="5295900" y="20171"/>
                  <a:pt x="5432612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588828" y="627017"/>
            <a:ext cx="33310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Naive Bayes </a:t>
            </a:r>
            <a:r>
              <a:rPr lang="en-US" dirty="0" smtClean="0">
                <a:solidFill>
                  <a:schemeClr val="bg1"/>
                </a:solidFill>
              </a:rPr>
              <a:t>algorithm</a:t>
            </a:r>
            <a:endParaRPr lang="en-US" strike="sngStrike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Linear </a:t>
            </a:r>
            <a:r>
              <a:rPr lang="en-US" dirty="0">
                <a:solidFill>
                  <a:schemeClr val="bg1"/>
                </a:solidFill>
              </a:rPr>
              <a:t>regression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Logistic regression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Decision tree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SVM algorithm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KNN </a:t>
            </a:r>
            <a:r>
              <a:rPr lang="en-US" dirty="0">
                <a:solidFill>
                  <a:schemeClr val="bg1"/>
                </a:solidFill>
              </a:rPr>
              <a:t>algorithm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K-means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Random forest </a:t>
            </a:r>
            <a:r>
              <a:rPr lang="en-US" dirty="0" smtClean="0">
                <a:solidFill>
                  <a:schemeClr val="bg1"/>
                </a:solidFill>
              </a:rPr>
              <a:t>algorithm</a:t>
            </a:r>
            <a:endParaRPr lang="en-US" dirty="0"/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44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03920" y="0"/>
            <a:ext cx="368808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608423" y="352697"/>
            <a:ext cx="33310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Naive Bayes algorithm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Linear regression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Logistic regression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SVM algorithm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Decision tree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Random forest algorithm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KNN algorithm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K-means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6889" y="1166842"/>
            <a:ext cx="7624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Linear</a:t>
            </a:r>
          </a:p>
          <a:p>
            <a:endParaRPr lang="en-US" dirty="0" smtClean="0"/>
          </a:p>
          <a:p>
            <a:r>
              <a:rPr lang="en-US" dirty="0"/>
              <a:t>arranged in or extending along a straight or nearly straight line.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048871" y="473721"/>
            <a:ext cx="551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summary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6517" y="2598627"/>
            <a:ext cx="7632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Regression</a:t>
            </a:r>
          </a:p>
          <a:p>
            <a:endParaRPr lang="en-US" dirty="0"/>
          </a:p>
          <a:p>
            <a:r>
              <a:rPr lang="en-US" dirty="0"/>
              <a:t>trend or shift toward a lower or less perfect state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6517" y="3845745"/>
            <a:ext cx="7622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Logistic</a:t>
            </a:r>
          </a:p>
          <a:p>
            <a:endParaRPr lang="en-US" dirty="0"/>
          </a:p>
          <a:p>
            <a:r>
              <a:rPr lang="en-US" dirty="0"/>
              <a:t>the detailed organization and implementation of a complex operation.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6889" y="5277530"/>
            <a:ext cx="76328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Linear regression </a:t>
            </a:r>
            <a:r>
              <a:rPr lang="en-US" u="sng" dirty="0"/>
              <a:t>least square method</a:t>
            </a:r>
          </a:p>
          <a:p>
            <a:r>
              <a:rPr lang="en-US" dirty="0"/>
              <a:t>Logistic </a:t>
            </a:r>
            <a:r>
              <a:rPr lang="en-US" u="sng" dirty="0"/>
              <a:t>true or false method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96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03920" y="0"/>
            <a:ext cx="368808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Elbow Connector 2"/>
          <p:cNvCxnSpPr/>
          <p:nvPr/>
        </p:nvCxnSpPr>
        <p:spPr>
          <a:xfrm rot="10800000">
            <a:off x="522514" y="843672"/>
            <a:ext cx="7981407" cy="1808088"/>
          </a:xfrm>
          <a:prstGeom prst="bentConnector3">
            <a:avLst>
              <a:gd name="adj1" fmla="val 4501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96835" y="285150"/>
            <a:ext cx="62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Support vector machines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88828" y="627017"/>
            <a:ext cx="33310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Naive Bayes algorithm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Linear regression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Logistic regression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SVM algorithm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Decision tree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Random forest algorithm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KNN algorithm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K-means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3406" y="2024743"/>
            <a:ext cx="62179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SVM or Support Vector Machine is a </a:t>
            </a:r>
            <a:r>
              <a:rPr lang="en-US" dirty="0" smtClean="0"/>
              <a:t>supervised machine learning algorithm,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It’s a linear </a:t>
            </a:r>
            <a:r>
              <a:rPr lang="en-US" dirty="0"/>
              <a:t>model for classification and regression problems. 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idea of SVM is simple: 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US" dirty="0" smtClean="0"/>
              <a:t>	The </a:t>
            </a:r>
            <a:r>
              <a:rPr lang="en-US" dirty="0"/>
              <a:t>algorithm creates a line or a hyperplane which separates the data into classes.</a:t>
            </a:r>
          </a:p>
        </p:txBody>
      </p:sp>
    </p:spTree>
    <p:extLst>
      <p:ext uri="{BB962C8B-B14F-4D97-AF65-F5344CB8AC3E}">
        <p14:creationId xmlns:p14="http://schemas.microsoft.com/office/powerpoint/2010/main" val="267900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flipV="1">
            <a:off x="3644536" y="4689566"/>
            <a:ext cx="5068389" cy="1306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042956" y="4360035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329250" y="4368046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57701" y="4369526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714604" y="4369526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277768" y="4431882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610750" y="4394172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901398" y="4400704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083335" y="4373098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292340" y="4394172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620449" y="3635044"/>
            <a:ext cx="26126" cy="19986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008092" y="3635043"/>
            <a:ext cx="26126" cy="19986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868555" y="3635043"/>
            <a:ext cx="26126" cy="19986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644536" y="2920294"/>
            <a:ext cx="5068389" cy="1306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042956" y="2590763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329250" y="2598774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457701" y="2600254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647360" y="2618369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277768" y="2662610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610750" y="2624900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901398" y="2631432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083335" y="2603826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292340" y="2624900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6977197" y="1706491"/>
            <a:ext cx="26126" cy="19986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838826" y="1706490"/>
            <a:ext cx="26126" cy="19986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531726" y="844929"/>
            <a:ext cx="454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Support vector classifier</a:t>
            </a:r>
            <a:endParaRPr 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64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8" grpId="0"/>
      <p:bldP spid="4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3892732" y="4794068"/>
            <a:ext cx="4650377" cy="1306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4291152" y="4464537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39346" y="4315794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877345" y="3828465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45541" y="3235932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903621" y="4073394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17945" y="4009515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578096" y="3108960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70274" y="3554145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318468" y="3416985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H="1" flipV="1">
            <a:off x="3801291" y="1685109"/>
            <a:ext cx="52253" cy="312202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201348" y="1358537"/>
            <a:ext cx="3610241" cy="42584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910699" y="1018903"/>
            <a:ext cx="3791494" cy="4493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333609" y="1431430"/>
            <a:ext cx="3868241" cy="4519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25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2782389" y="4709161"/>
            <a:ext cx="6648994" cy="862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3248299" y="4360035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28903" y="4369526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040918" y="4387641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319719" y="4387641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43792" y="4405016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46580" y="4407235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13142" y="4401444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331824" y="4387641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58395" y="4360035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12550" y="4377452"/>
            <a:ext cx="272007" cy="2931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299268" y="4403452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826153" y="4396264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579994" y="4403452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772382" y="4378721"/>
            <a:ext cx="238803" cy="25563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61227" y="391886"/>
            <a:ext cx="1291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drugs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57963" y="953683"/>
            <a:ext cx="4619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Support vector machines</a:t>
            </a:r>
            <a:endParaRPr lang="en-US" sz="2400" b="1" dirty="0">
              <a:solidFill>
                <a:schemeClr val="tx2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5055326" y="3749040"/>
            <a:ext cx="0" cy="16720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027817" y="3749040"/>
            <a:ext cx="39189" cy="17112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49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2868934" y="4717784"/>
            <a:ext cx="6562449" cy="8516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3248299" y="4360035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599227" y="4161133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950155" y="3889340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235090" y="3619289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67593" y="2960370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858692" y="3411902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12994" y="3235121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58395" y="3451523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10201" y="3588683"/>
            <a:ext cx="248194" cy="27432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579012" y="3451523"/>
            <a:ext cx="272007" cy="2931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619182" y="1776740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370988" y="1952993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22794" y="2130515"/>
            <a:ext cx="248194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867376" y="1386277"/>
            <a:ext cx="238803" cy="25563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48299" y="1137454"/>
            <a:ext cx="5934890" cy="39570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868934" y="546814"/>
            <a:ext cx="43542" cy="431474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52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Support Vector Machines (SVM) Classify Data | by OCTAVE - John Keells  Group | OCTAVE — John Keells Group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36" y="1005840"/>
            <a:ext cx="11005168" cy="46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1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86853" y="1682125"/>
            <a:ext cx="8321040" cy="600164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ct val="200000"/>
              </a:lnSpc>
            </a:pPr>
            <a:endParaRPr lang="en-US" sz="2400" dirty="0" smtClean="0"/>
          </a:p>
          <a:p>
            <a:pPr>
              <a:lnSpc>
                <a:spcPct val="200000"/>
              </a:lnSpc>
            </a:pPr>
            <a:r>
              <a:rPr lang="en-US" sz="2400" dirty="0"/>
              <a:t>Naive Bayes algorithm</a:t>
            </a:r>
            <a:endParaRPr lang="en-US" sz="2400" strike="sngStrike" dirty="0"/>
          </a:p>
          <a:p>
            <a:pPr>
              <a:lnSpc>
                <a:spcPct val="200000"/>
              </a:lnSpc>
            </a:pPr>
            <a:r>
              <a:rPr lang="en-US" sz="2400" dirty="0"/>
              <a:t>Linear regression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Logistic regression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SVM </a:t>
            </a:r>
            <a:r>
              <a:rPr lang="en-US" sz="2400" dirty="0" smtClean="0"/>
              <a:t>algorithm</a:t>
            </a:r>
          </a:p>
          <a:p>
            <a:pPr>
              <a:lnSpc>
                <a:spcPct val="200000"/>
              </a:lnSpc>
            </a:pPr>
            <a:endParaRPr lang="en-US" sz="2400" dirty="0"/>
          </a:p>
          <a:p>
            <a:pPr>
              <a:lnSpc>
                <a:spcPct val="200000"/>
              </a:lnSpc>
            </a:pPr>
            <a:endParaRPr lang="en-US" sz="2400" dirty="0" smtClean="0"/>
          </a:p>
          <a:p>
            <a:pPr>
              <a:lnSpc>
                <a:spcPct val="200000"/>
              </a:lnSpc>
            </a:pPr>
            <a:endParaRPr lang="en-US" sz="2400" dirty="0"/>
          </a:p>
          <a:p>
            <a:pPr>
              <a:lnSpc>
                <a:spcPct val="200000"/>
              </a:lnSpc>
            </a:pPr>
            <a:endParaRPr lang="en-US" sz="2400" dirty="0" smtClean="0"/>
          </a:p>
          <a:p>
            <a:pPr>
              <a:lnSpc>
                <a:spcPct val="200000"/>
              </a:lnSpc>
            </a:pPr>
            <a:r>
              <a:rPr lang="en-US" sz="2400" dirty="0" smtClean="0"/>
              <a:t>Decision </a:t>
            </a:r>
            <a:r>
              <a:rPr lang="en-US" sz="2400" dirty="0"/>
              <a:t>tree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Random forest algorithm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KNN algorithm</a:t>
            </a:r>
          </a:p>
          <a:p>
            <a:pPr>
              <a:lnSpc>
                <a:spcPct val="200000"/>
              </a:lnSpc>
            </a:pPr>
            <a:r>
              <a:rPr lang="en-US" sz="2400" dirty="0" smtClean="0"/>
              <a:t>K-means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25880" y="682288"/>
            <a:ext cx="916686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Machine Learning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Algorithms in Supervised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, Unsupervised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models</a:t>
            </a: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54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03920" y="0"/>
            <a:ext cx="368808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/>
          <p:cNvCxnSpPr/>
          <p:nvPr/>
        </p:nvCxnSpPr>
        <p:spPr>
          <a:xfrm rot="10800000">
            <a:off x="548642" y="862151"/>
            <a:ext cx="7955278" cy="2390500"/>
          </a:xfrm>
          <a:prstGeom prst="bentConnector3">
            <a:avLst>
              <a:gd name="adj1" fmla="val 4023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96835" y="285150"/>
            <a:ext cx="62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Decision 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tree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88828" y="627017"/>
            <a:ext cx="33310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Naive Bayes algorithm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Linear regression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Logistic regression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SVM algorithm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Decision tree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Random forest algorithm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KNN algorithm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K-means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7092" y="1651590"/>
            <a:ext cx="707571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dirty="0"/>
              <a:t>A decision tree is a non-parametric </a:t>
            </a:r>
            <a:endParaRPr lang="en-US" dirty="0" smtClean="0"/>
          </a:p>
          <a:p>
            <a:pPr>
              <a:lnSpc>
                <a:spcPct val="250000"/>
              </a:lnSpc>
            </a:pPr>
            <a:r>
              <a:rPr lang="en-US" dirty="0" smtClean="0"/>
              <a:t>supervised </a:t>
            </a:r>
            <a:r>
              <a:rPr lang="en-US" dirty="0"/>
              <a:t>learning algorithm, </a:t>
            </a:r>
            <a:endParaRPr lang="en-US" dirty="0" smtClean="0"/>
          </a:p>
          <a:p>
            <a:pPr>
              <a:lnSpc>
                <a:spcPct val="250000"/>
              </a:lnSpc>
            </a:pPr>
            <a:r>
              <a:rPr lang="en-US" dirty="0" smtClean="0"/>
              <a:t>which </a:t>
            </a:r>
            <a:r>
              <a:rPr lang="en-US" dirty="0"/>
              <a:t>is utilized for both classification and regression tasks. </a:t>
            </a:r>
            <a:endParaRPr lang="en-US" dirty="0" smtClean="0"/>
          </a:p>
          <a:p>
            <a:pPr>
              <a:lnSpc>
                <a:spcPct val="250000"/>
              </a:lnSpc>
            </a:pPr>
            <a:r>
              <a:rPr lang="en-US" dirty="0" smtClean="0"/>
              <a:t>It </a:t>
            </a:r>
            <a:r>
              <a:rPr lang="en-US" dirty="0"/>
              <a:t>has a hierarchical, tree structure, which consists of a root node, branches, internal nodes and leaf nodes.</a:t>
            </a:r>
          </a:p>
        </p:txBody>
      </p:sp>
    </p:spTree>
    <p:extLst>
      <p:ext uri="{BB962C8B-B14F-4D97-AF65-F5344CB8AC3E}">
        <p14:creationId xmlns:p14="http://schemas.microsoft.com/office/powerpoint/2010/main" val="144379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3604" y="1449978"/>
            <a:ext cx="72760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 </a:t>
            </a:r>
            <a:r>
              <a:rPr lang="en-US" dirty="0" smtClean="0"/>
              <a:t>                                  Age&lt;25                       </a:t>
            </a:r>
          </a:p>
          <a:p>
            <a:pPr>
              <a:lnSpc>
                <a:spcPct val="300000"/>
              </a:lnSpc>
            </a:pPr>
            <a:r>
              <a:rPr lang="en-US" dirty="0" smtClean="0"/>
              <a:t>                yes                                           no   </a:t>
            </a:r>
          </a:p>
          <a:p>
            <a:pPr>
              <a:lnSpc>
                <a:spcPct val="300000"/>
              </a:lnSpc>
            </a:pPr>
            <a:r>
              <a:rPr lang="en-US" dirty="0" smtClean="0"/>
              <a:t>          handsome                                        </a:t>
            </a:r>
            <a:r>
              <a:rPr lang="en-US" dirty="0" err="1" smtClean="0"/>
              <a:t>sumaar</a:t>
            </a:r>
            <a:endParaRPr lang="en-US" dirty="0" smtClean="0"/>
          </a:p>
          <a:p>
            <a:pPr>
              <a:lnSpc>
                <a:spcPct val="300000"/>
              </a:lnSpc>
            </a:pPr>
            <a:r>
              <a:rPr lang="en-US" dirty="0" smtClean="0"/>
              <a:t>         Yes              no                           yes              no</a:t>
            </a:r>
          </a:p>
          <a:p>
            <a:pPr>
              <a:lnSpc>
                <a:spcPct val="300000"/>
              </a:lnSpc>
            </a:pPr>
            <a:r>
              <a:rPr lang="en-US" dirty="0" smtClean="0"/>
              <a:t>      accept            reject                 accept                reject</a:t>
            </a:r>
          </a:p>
          <a:p>
            <a:r>
              <a:rPr lang="en-US" dirty="0" smtClean="0"/>
              <a:t>       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24252" y="1561011"/>
            <a:ext cx="2612571" cy="74458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51468" y="3230935"/>
            <a:ext cx="2449286" cy="75982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70366" y="3230935"/>
            <a:ext cx="1728651" cy="75982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16536" y="5085807"/>
            <a:ext cx="1306287" cy="5479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61611" y="5085806"/>
            <a:ext cx="1502229" cy="5479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58788" y="5085807"/>
            <a:ext cx="1667691" cy="55734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04457" y="5087983"/>
            <a:ext cx="1332411" cy="55600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3" idx="2"/>
          </p:cNvCxnSpPr>
          <p:nvPr/>
        </p:nvCxnSpPr>
        <p:spPr>
          <a:xfrm flipH="1">
            <a:off x="4336868" y="2305594"/>
            <a:ext cx="1593670" cy="925341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2"/>
            <a:endCxn id="4" idx="0"/>
          </p:cNvCxnSpPr>
          <p:nvPr/>
        </p:nvCxnSpPr>
        <p:spPr>
          <a:xfrm>
            <a:off x="5930538" y="2305594"/>
            <a:ext cx="2145573" cy="925341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  <a:endCxn id="9" idx="0"/>
          </p:cNvCxnSpPr>
          <p:nvPr/>
        </p:nvCxnSpPr>
        <p:spPr>
          <a:xfrm flipH="1">
            <a:off x="3670663" y="3990757"/>
            <a:ext cx="664029" cy="109722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0"/>
          </p:cNvCxnSpPr>
          <p:nvPr/>
        </p:nvCxnSpPr>
        <p:spPr>
          <a:xfrm>
            <a:off x="4334692" y="3990757"/>
            <a:ext cx="957942" cy="109505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2"/>
          </p:cNvCxnSpPr>
          <p:nvPr/>
        </p:nvCxnSpPr>
        <p:spPr>
          <a:xfrm flipH="1">
            <a:off x="6988633" y="3990757"/>
            <a:ext cx="1087478" cy="10819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6" idx="0"/>
          </p:cNvCxnSpPr>
          <p:nvPr/>
        </p:nvCxnSpPr>
        <p:spPr>
          <a:xfrm>
            <a:off x="8076111" y="3990757"/>
            <a:ext cx="793569" cy="109505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2677" y="405843"/>
            <a:ext cx="5232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Will you accept him or not?</a:t>
            </a:r>
            <a:endParaRPr 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1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03920" y="0"/>
            <a:ext cx="368808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4"/>
          <p:cNvCxnSpPr/>
          <p:nvPr/>
        </p:nvCxnSpPr>
        <p:spPr>
          <a:xfrm rot="10800000">
            <a:off x="548642" y="862151"/>
            <a:ext cx="7955278" cy="2939140"/>
          </a:xfrm>
          <a:prstGeom prst="bentConnector3">
            <a:avLst>
              <a:gd name="adj1" fmla="val 418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96835" y="285150"/>
            <a:ext cx="62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Random forest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88828" y="627017"/>
            <a:ext cx="33310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Naive Bayes algorithm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Linear regression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Logistic regression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SVM algorithm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Decision tree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Random forest algorithm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KNN algorithm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K-means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5395" y="1608964"/>
            <a:ext cx="73347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random forest is a classification algorithm </a:t>
            </a:r>
            <a:endParaRPr lang="en-US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It consisting </a:t>
            </a:r>
            <a:r>
              <a:rPr lang="en-US" dirty="0"/>
              <a:t>of many decisions </a:t>
            </a:r>
            <a:r>
              <a:rPr lang="en-US" dirty="0" smtClean="0"/>
              <a:t>trees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It </a:t>
            </a:r>
            <a:r>
              <a:rPr lang="en-US" dirty="0"/>
              <a:t>uses bagging and feature randomness when building each individual tree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Tries to create </a:t>
            </a:r>
            <a:r>
              <a:rPr lang="en-US" dirty="0"/>
              <a:t>an uncorrelated forest of trees whose prediction by committee is more accurate than that of any individual tree.</a:t>
            </a:r>
          </a:p>
        </p:txBody>
      </p:sp>
    </p:spTree>
    <p:extLst>
      <p:ext uri="{BB962C8B-B14F-4D97-AF65-F5344CB8AC3E}">
        <p14:creationId xmlns:p14="http://schemas.microsoft.com/office/powerpoint/2010/main" val="45310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47361" y="-45597"/>
            <a:ext cx="47026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Bootstrapped data set</a:t>
            </a: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Randomly selected </a:t>
            </a:r>
          </a:p>
          <a:p>
            <a:pPr>
              <a:lnSpc>
                <a:spcPct val="150000"/>
              </a:lnSpc>
            </a:pPr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</a:rPr>
              <a:t>Repitition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 allowed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0" t="24687" r="63897" b="40664"/>
          <a:stretch/>
        </p:blipFill>
        <p:spPr>
          <a:xfrm>
            <a:off x="0" y="1776547"/>
            <a:ext cx="5225144" cy="33179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44194" y="1471140"/>
            <a:ext cx="532964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dirty="0" smtClean="0"/>
              <a:t>                            Weather</a:t>
            </a:r>
          </a:p>
          <a:p>
            <a:pPr>
              <a:lnSpc>
                <a:spcPct val="300000"/>
              </a:lnSpc>
            </a:pPr>
            <a:r>
              <a:rPr lang="en-US" dirty="0" smtClean="0"/>
              <a:t>Sunny                     rainy                      normal</a:t>
            </a:r>
            <a:endParaRPr lang="en-US" dirty="0"/>
          </a:p>
          <a:p>
            <a:pPr>
              <a:lnSpc>
                <a:spcPct val="300000"/>
              </a:lnSpc>
            </a:pPr>
            <a:r>
              <a:rPr lang="en-US" dirty="0" smtClean="0"/>
              <a:t>              Hungry                 not hungry</a:t>
            </a:r>
          </a:p>
          <a:p>
            <a:pPr>
              <a:lnSpc>
                <a:spcPct val="300000"/>
              </a:lnSpc>
            </a:pPr>
            <a:r>
              <a:rPr lang="en-US" dirty="0" smtClean="0"/>
              <a:t>       yes                no      </a:t>
            </a:r>
            <a:r>
              <a:rPr lang="en-US" dirty="0"/>
              <a:t>yes                </a:t>
            </a:r>
            <a:r>
              <a:rPr lang="en-US" dirty="0" smtClean="0"/>
              <a:t>no</a:t>
            </a:r>
          </a:p>
          <a:p>
            <a:pPr>
              <a:lnSpc>
                <a:spcPct val="300000"/>
              </a:lnSpc>
            </a:pPr>
            <a:r>
              <a:rPr lang="en-US" dirty="0" smtClean="0"/>
              <a:t>    Non-veg          veg    Non-veg          </a:t>
            </a:r>
            <a:r>
              <a:rPr lang="en-US" dirty="0"/>
              <a:t>veg</a:t>
            </a:r>
          </a:p>
          <a:p>
            <a:pPr>
              <a:lnSpc>
                <a:spcPct val="300000"/>
              </a:lnSpc>
            </a:pPr>
            <a:r>
              <a:rPr lang="en-US" dirty="0" smtClean="0"/>
              <a:t>   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80606" y="4114800"/>
            <a:ext cx="457200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</a:t>
            </a:r>
            <a:r>
              <a:rPr lang="en-US" sz="1100" dirty="0" smtClean="0"/>
              <a:t>es</a:t>
            </a:r>
            <a:endParaRPr lang="en-US" sz="16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805750" y="1985554"/>
            <a:ext cx="1593667" cy="6531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479281" y="2040003"/>
            <a:ext cx="1541417" cy="6873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762209" y="3052354"/>
            <a:ext cx="957941" cy="5007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0106299" y="3857897"/>
            <a:ext cx="914399" cy="12562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720151" y="3037027"/>
            <a:ext cx="1025433" cy="5160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9331234" y="3851408"/>
            <a:ext cx="744584" cy="12627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075817" y="3032194"/>
            <a:ext cx="1136467" cy="47736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887788" y="3857897"/>
            <a:ext cx="694509" cy="14288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241179" y="3845008"/>
            <a:ext cx="631372" cy="14417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882745" y="2135993"/>
            <a:ext cx="4353" cy="5914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2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he random forest algorithm works in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84" y="1698172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03566" y="4389120"/>
            <a:ext cx="6113417" cy="12409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4354" y="4992021"/>
            <a:ext cx="378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Majority voting</a:t>
            </a:r>
            <a:endParaRPr 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86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03920" y="0"/>
            <a:ext cx="368808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588828" y="627017"/>
            <a:ext cx="33310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Naive Bayes algorithm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Linear regression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Logistic regression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SVM algorithm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Decision tree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Random forest algorithm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KNN algorithm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K-means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0525" y="1593670"/>
            <a:ext cx="67012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The k-nearest neighbors (KNN) algorithm is a simple, supervised machine learning algorithm that can be used to solve both classification and regression problems</a:t>
            </a:r>
            <a:r>
              <a:rPr lang="en-US" dirty="0" smtClean="0"/>
              <a:t>.</a:t>
            </a:r>
          </a:p>
          <a:p>
            <a:pPr>
              <a:lnSpc>
                <a:spcPct val="200000"/>
              </a:lnSpc>
            </a:pP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/>
              <a:t> </a:t>
            </a:r>
            <a:r>
              <a:rPr lang="en-US" dirty="0" err="1" smtClean="0"/>
              <a:t>knn</a:t>
            </a:r>
            <a:r>
              <a:rPr lang="en-US" dirty="0" smtClean="0"/>
              <a:t> is </a:t>
            </a:r>
            <a:r>
              <a:rPr lang="en-US" dirty="0"/>
              <a:t>an approach to data classification that estimates how likely a data point is to be a member of one group or the other depending on what group the data points nearest to it are in.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940525" y="456319"/>
            <a:ext cx="381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K nearest neighbors</a:t>
            </a:r>
            <a:endParaRPr lang="en-US" sz="2800" b="1" dirty="0">
              <a:solidFill>
                <a:schemeClr val="tx2"/>
              </a:solidFill>
            </a:endParaRPr>
          </a:p>
        </p:txBody>
      </p:sp>
      <p:cxnSp>
        <p:nvCxnSpPr>
          <p:cNvPr id="7" name="Elbow Connector 6"/>
          <p:cNvCxnSpPr/>
          <p:nvPr/>
        </p:nvCxnSpPr>
        <p:spPr>
          <a:xfrm rot="10800000">
            <a:off x="809898" y="979539"/>
            <a:ext cx="7694023" cy="3357330"/>
          </a:xfrm>
          <a:prstGeom prst="bentConnector3">
            <a:avLst>
              <a:gd name="adj1" fmla="val 399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84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3592286" y="1410789"/>
            <a:ext cx="13063" cy="429768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3592286" y="5673634"/>
            <a:ext cx="5464628" cy="3483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310742" y="3226526"/>
            <a:ext cx="287383" cy="26125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10888" y="2865120"/>
            <a:ext cx="287383" cy="26125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37312" y="3126377"/>
            <a:ext cx="287383" cy="26125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072738" y="2603862"/>
            <a:ext cx="287383" cy="26125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303518" y="3429000"/>
            <a:ext cx="287383" cy="26125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70144" y="2734491"/>
            <a:ext cx="287383" cy="26125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10888" y="2423160"/>
            <a:ext cx="287383" cy="26125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55967" y="3080927"/>
            <a:ext cx="287383" cy="261257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336969" y="2895734"/>
            <a:ext cx="287383" cy="261257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02128" y="3211556"/>
            <a:ext cx="287383" cy="261257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606931" y="3357153"/>
            <a:ext cx="287383" cy="261257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336969" y="4189911"/>
            <a:ext cx="287383" cy="261257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622864" y="3226525"/>
            <a:ext cx="287383" cy="261257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611286" y="3646168"/>
            <a:ext cx="287383" cy="261257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89070" y="3448049"/>
            <a:ext cx="287383" cy="261257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324591" y="4931773"/>
            <a:ext cx="287383" cy="261257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969712" y="3947293"/>
            <a:ext cx="287383" cy="261257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734583" y="4508451"/>
            <a:ext cx="287383" cy="261257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82334" y="4885366"/>
            <a:ext cx="287383" cy="261257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24592" y="4260668"/>
            <a:ext cx="287383" cy="261257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177243" y="4551317"/>
            <a:ext cx="287383" cy="261257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447209" y="4887273"/>
            <a:ext cx="287383" cy="261257"/>
          </a:xfrm>
          <a:prstGeom prst="ellipse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432761" y="439464"/>
            <a:ext cx="439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K = 5</a:t>
            </a:r>
            <a:endParaRPr lang="en-US" sz="3200" b="1" dirty="0">
              <a:solidFill>
                <a:schemeClr val="tx2"/>
              </a:solidFill>
            </a:endParaRPr>
          </a:p>
        </p:txBody>
      </p:sp>
      <p:cxnSp>
        <p:nvCxnSpPr>
          <p:cNvPr id="30" name="Straight Arrow Connector 29"/>
          <p:cNvCxnSpPr>
            <a:stCxn id="11" idx="4"/>
            <a:endCxn id="18" idx="1"/>
          </p:cNvCxnSpPr>
          <p:nvPr/>
        </p:nvCxnSpPr>
        <p:spPr>
          <a:xfrm>
            <a:off x="6413836" y="2995748"/>
            <a:ext cx="251114" cy="26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6"/>
            <a:endCxn id="13" idx="1"/>
          </p:cNvCxnSpPr>
          <p:nvPr/>
        </p:nvCxnSpPr>
        <p:spPr>
          <a:xfrm>
            <a:off x="6557527" y="2865120"/>
            <a:ext cx="440526" cy="25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3"/>
            <a:endCxn id="10" idx="7"/>
          </p:cNvCxnSpPr>
          <p:nvPr/>
        </p:nvCxnSpPr>
        <p:spPr>
          <a:xfrm flipH="1">
            <a:off x="5548815" y="2957488"/>
            <a:ext cx="763415" cy="509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1" idx="4"/>
            <a:endCxn id="22" idx="1"/>
          </p:cNvCxnSpPr>
          <p:nvPr/>
        </p:nvCxnSpPr>
        <p:spPr>
          <a:xfrm flipH="1">
            <a:off x="6011798" y="2995748"/>
            <a:ext cx="402038" cy="989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6"/>
            <a:endCxn id="14" idx="1"/>
          </p:cNvCxnSpPr>
          <p:nvPr/>
        </p:nvCxnSpPr>
        <p:spPr>
          <a:xfrm>
            <a:off x="6557527" y="2865120"/>
            <a:ext cx="821528" cy="68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91496" y="888166"/>
            <a:ext cx="2878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66CC"/>
                </a:solidFill>
              </a:rPr>
              <a:t>pink</a:t>
            </a:r>
            <a:endParaRPr lang="en-US" sz="2800" b="1" dirty="0">
              <a:solidFill>
                <a:srgbClr val="FF66CC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6270144" y="2734490"/>
            <a:ext cx="287383" cy="261258"/>
          </a:xfrm>
          <a:prstGeom prst="ellipse">
            <a:avLst/>
          </a:prstGeom>
          <a:solidFill>
            <a:srgbClr val="FF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8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" grpId="0"/>
      <p:bldP spid="41" grpId="0"/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03920" y="0"/>
            <a:ext cx="368808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588828" y="627017"/>
            <a:ext cx="33310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Naive Bayes </a:t>
            </a:r>
            <a:r>
              <a:rPr lang="en-US" strike="sngStrike" dirty="0" smtClean="0">
                <a:solidFill>
                  <a:schemeClr val="bg1"/>
                </a:solidFill>
              </a:rPr>
              <a:t>algorithm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 smtClean="0">
                <a:solidFill>
                  <a:schemeClr val="bg1"/>
                </a:solidFill>
              </a:rPr>
              <a:t>Linear </a:t>
            </a:r>
            <a:r>
              <a:rPr lang="en-US" strike="sngStrike" dirty="0">
                <a:solidFill>
                  <a:schemeClr val="bg1"/>
                </a:solidFill>
              </a:rPr>
              <a:t>regression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Logistic </a:t>
            </a:r>
            <a:r>
              <a:rPr lang="en-US" strike="sngStrike" dirty="0" smtClean="0">
                <a:solidFill>
                  <a:schemeClr val="bg1"/>
                </a:solidFill>
              </a:rPr>
              <a:t>regression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SVM </a:t>
            </a:r>
            <a:r>
              <a:rPr lang="en-US" strike="sngStrike" dirty="0" smtClean="0">
                <a:solidFill>
                  <a:schemeClr val="bg1"/>
                </a:solidFill>
              </a:rPr>
              <a:t>algorithm</a:t>
            </a:r>
            <a:endParaRPr lang="en-US" strike="sngStrike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Decision </a:t>
            </a:r>
            <a:r>
              <a:rPr lang="en-US" strike="sngStrike" dirty="0" smtClean="0">
                <a:solidFill>
                  <a:schemeClr val="bg1"/>
                </a:solidFill>
              </a:rPr>
              <a:t>tree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Random forest </a:t>
            </a:r>
            <a:r>
              <a:rPr lang="en-US" strike="sngStrike" dirty="0" smtClean="0">
                <a:solidFill>
                  <a:schemeClr val="bg1"/>
                </a:solidFill>
              </a:rPr>
              <a:t>algorithm</a:t>
            </a:r>
            <a:endParaRPr lang="en-US" strike="sngStrike" dirty="0">
              <a:solidFill>
                <a:schemeClr val="bg1"/>
              </a:solidFill>
            </a:endParaRP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 smtClean="0">
                <a:solidFill>
                  <a:schemeClr val="bg1"/>
                </a:solidFill>
              </a:rPr>
              <a:t>KNN </a:t>
            </a:r>
            <a:r>
              <a:rPr lang="en-US" strike="sngStrike" dirty="0">
                <a:solidFill>
                  <a:schemeClr val="bg1"/>
                </a:solidFill>
              </a:rPr>
              <a:t>algorithm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K-means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7280" y="365407"/>
            <a:ext cx="4258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K-means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9085" y="1478466"/>
            <a:ext cx="7158446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K-Means Clustering is an unsupervised learning algorithm that is used to solve the clustering problems in machine learning or data </a:t>
            </a:r>
            <a:r>
              <a:rPr lang="en-US" dirty="0" smtClean="0"/>
              <a:t>science</a:t>
            </a:r>
          </a:p>
          <a:p>
            <a:pPr>
              <a:lnSpc>
                <a:spcPct val="200000"/>
              </a:lnSpc>
            </a:pPr>
            <a:r>
              <a:rPr lang="en-US" dirty="0" err="1"/>
              <a:t>Kmeans</a:t>
            </a:r>
            <a:r>
              <a:rPr lang="en-US" dirty="0"/>
              <a:t> algorithm is an iterative algorithm that tries to partition the dataset into </a:t>
            </a:r>
            <a:r>
              <a:rPr lang="en-US" dirty="0" err="1"/>
              <a:t>Kpre</a:t>
            </a:r>
            <a:r>
              <a:rPr lang="en-US" dirty="0"/>
              <a:t>-defined distinct non-overlapping subgroups (clusters) where each data point belongs to only one group.</a:t>
            </a:r>
          </a:p>
        </p:txBody>
      </p:sp>
      <p:cxnSp>
        <p:nvCxnSpPr>
          <p:cNvPr id="6" name="Elbow Connector 5"/>
          <p:cNvCxnSpPr/>
          <p:nvPr/>
        </p:nvCxnSpPr>
        <p:spPr>
          <a:xfrm rot="10800000">
            <a:off x="849086" y="888627"/>
            <a:ext cx="7654835" cy="3970756"/>
          </a:xfrm>
          <a:prstGeom prst="bentConnector3">
            <a:avLst>
              <a:gd name="adj1" fmla="val 307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50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7" t="37837" r="9228" b="51962"/>
          <a:stretch/>
        </p:blipFill>
        <p:spPr>
          <a:xfrm>
            <a:off x="1339841" y="534102"/>
            <a:ext cx="9843247" cy="6992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0" t="34503" r="9669" b="53138"/>
          <a:stretch/>
        </p:blipFill>
        <p:spPr>
          <a:xfrm>
            <a:off x="1892408" y="1911767"/>
            <a:ext cx="8738117" cy="7688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4" t="11134" r="330" b="52850"/>
          <a:stretch/>
        </p:blipFill>
        <p:spPr>
          <a:xfrm>
            <a:off x="1476685" y="2155363"/>
            <a:ext cx="9954277" cy="22049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3" t="34503" r="9117" b="43918"/>
          <a:stretch/>
        </p:blipFill>
        <p:spPr>
          <a:xfrm flipV="1">
            <a:off x="1565687" y="4642268"/>
            <a:ext cx="9776275" cy="14454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7" b="69225"/>
          <a:stretch/>
        </p:blipFill>
        <p:spPr>
          <a:xfrm flipV="1">
            <a:off x="519383" y="6052719"/>
            <a:ext cx="11672617" cy="6823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6" t="34503" r="8234" b="49215"/>
          <a:stretch/>
        </p:blipFill>
        <p:spPr>
          <a:xfrm>
            <a:off x="1397229" y="1558439"/>
            <a:ext cx="10113187" cy="11221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7" b="69225"/>
          <a:stretch/>
        </p:blipFill>
        <p:spPr>
          <a:xfrm flipV="1">
            <a:off x="323591" y="2844494"/>
            <a:ext cx="11672617" cy="68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8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5" t="30970" r="7022" b="46078"/>
          <a:stretch/>
        </p:blipFill>
        <p:spPr>
          <a:xfrm flipV="1">
            <a:off x="2799497" y="2420469"/>
            <a:ext cx="6907816" cy="1069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4" t="58172" r="7022" b="9197"/>
          <a:stretch/>
        </p:blipFill>
        <p:spPr>
          <a:xfrm>
            <a:off x="2181540" y="3958131"/>
            <a:ext cx="8587175" cy="2027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3" b="40780"/>
          <a:stretch/>
        </p:blipFill>
        <p:spPr>
          <a:xfrm flipV="1">
            <a:off x="-724596" y="181059"/>
            <a:ext cx="7199724" cy="17708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25" b="25086"/>
          <a:stretch/>
        </p:blipFill>
        <p:spPr>
          <a:xfrm flipV="1">
            <a:off x="5862918" y="301740"/>
            <a:ext cx="6450254" cy="177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1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503920" y="0"/>
            <a:ext cx="368808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588828" y="627017"/>
            <a:ext cx="33310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Naive Bayes algorithm</a:t>
            </a:r>
            <a:endParaRPr lang="en-US" strike="sngStrike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Linear regression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Logistic regression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SVM algorithm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Decision tree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Random forest algorithm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KNN algorithm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K-means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Elbow Connector 4"/>
          <p:cNvCxnSpPr/>
          <p:nvPr/>
        </p:nvCxnSpPr>
        <p:spPr>
          <a:xfrm rot="10800000" flipV="1">
            <a:off x="534488" y="992774"/>
            <a:ext cx="7955278" cy="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4488" y="254109"/>
            <a:ext cx="62048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Naive Bayes algorithm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5724" y="1401654"/>
            <a:ext cx="7680960" cy="223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Naïve Bayes algorithm is a </a:t>
            </a:r>
            <a:r>
              <a:rPr lang="en-US" b="1" dirty="0"/>
              <a:t>supervised</a:t>
            </a:r>
            <a:r>
              <a:rPr lang="en-US" dirty="0"/>
              <a:t> learning algorithm, which is based on Bayes theorem and used for solving classification problems. It is mainly used in text classification that includes a high-dimensional training dataset.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834" y="3640728"/>
            <a:ext cx="3321640" cy="30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4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5474" r="21581" b="10176"/>
          <a:stretch/>
        </p:blipFill>
        <p:spPr>
          <a:xfrm>
            <a:off x="5969725" y="2198597"/>
            <a:ext cx="6122189" cy="42889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2" t="15031" r="19643" b="10457"/>
          <a:stretch/>
        </p:blipFill>
        <p:spPr>
          <a:xfrm>
            <a:off x="339635" y="185283"/>
            <a:ext cx="5340149" cy="36062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8" t="26846" r="52536" b="52382"/>
          <a:stretch/>
        </p:blipFill>
        <p:spPr>
          <a:xfrm>
            <a:off x="7011041" y="2853897"/>
            <a:ext cx="1918321" cy="120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1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347" y="1614147"/>
            <a:ext cx="1402790" cy="1123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888" y="2358748"/>
            <a:ext cx="1604047" cy="12845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761" t="25932" r="20815" b="23071"/>
          <a:stretch/>
        </p:blipFill>
        <p:spPr>
          <a:xfrm>
            <a:off x="3938451" y="2562903"/>
            <a:ext cx="1184285" cy="872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875" t="22678" r="22729" b="24336"/>
          <a:stretch/>
        </p:blipFill>
        <p:spPr>
          <a:xfrm>
            <a:off x="3219995" y="2201854"/>
            <a:ext cx="796833" cy="6103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517" t="25876" r="25761" b="29092"/>
          <a:stretch/>
        </p:blipFill>
        <p:spPr>
          <a:xfrm>
            <a:off x="3219995" y="1151412"/>
            <a:ext cx="1436916" cy="10421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2682" t="6394" r="12309" b="5729"/>
          <a:stretch/>
        </p:blipFill>
        <p:spPr>
          <a:xfrm>
            <a:off x="6756766" y="1423458"/>
            <a:ext cx="875211" cy="8621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2682" t="6394" r="12309" b="5729"/>
          <a:stretch/>
        </p:blipFill>
        <p:spPr>
          <a:xfrm>
            <a:off x="7631979" y="2201854"/>
            <a:ext cx="1180010" cy="11623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2682" t="6394" r="12309" b="5729"/>
          <a:stretch/>
        </p:blipFill>
        <p:spPr>
          <a:xfrm>
            <a:off x="8371112" y="1166199"/>
            <a:ext cx="1053736" cy="10380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89156" y="3502061"/>
            <a:ext cx="1123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spam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96738" y="3485080"/>
            <a:ext cx="1317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normal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5" t="27037" r="65162" b="55307"/>
          <a:stretch/>
        </p:blipFill>
        <p:spPr>
          <a:xfrm>
            <a:off x="6722942" y="4215055"/>
            <a:ext cx="2950360" cy="18312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2" t="52225" r="64381" b="35507"/>
          <a:stretch/>
        </p:blipFill>
        <p:spPr>
          <a:xfrm>
            <a:off x="2562411" y="4699037"/>
            <a:ext cx="3414457" cy="132621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 rot="19735135">
            <a:off x="4231620" y="4706262"/>
            <a:ext cx="1535312" cy="279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3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3" t="41377" r="43088" b="52354"/>
          <a:stretch/>
        </p:blipFill>
        <p:spPr>
          <a:xfrm>
            <a:off x="6314298" y="1685109"/>
            <a:ext cx="3352198" cy="5760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3" t="33717" r="72866" b="30408"/>
          <a:stretch/>
        </p:blipFill>
        <p:spPr>
          <a:xfrm>
            <a:off x="1489167" y="1358871"/>
            <a:ext cx="2445787" cy="43424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5" t="42154" r="43198" b="52550"/>
          <a:stretch/>
        </p:blipFill>
        <p:spPr>
          <a:xfrm>
            <a:off x="6314299" y="2560140"/>
            <a:ext cx="3362802" cy="470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5" t="42349" r="43970" b="52550"/>
          <a:stretch/>
        </p:blipFill>
        <p:spPr>
          <a:xfrm>
            <a:off x="6314298" y="3285534"/>
            <a:ext cx="3320330" cy="466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5" t="41956" r="43529" b="52747"/>
          <a:stretch/>
        </p:blipFill>
        <p:spPr>
          <a:xfrm>
            <a:off x="6314298" y="4054961"/>
            <a:ext cx="3450569" cy="49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5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3" t="41377" r="43088" b="52354"/>
          <a:stretch/>
        </p:blipFill>
        <p:spPr>
          <a:xfrm>
            <a:off x="3505784" y="483326"/>
            <a:ext cx="3352198" cy="576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3" t="33717" r="72866" b="30408"/>
          <a:stretch/>
        </p:blipFill>
        <p:spPr>
          <a:xfrm>
            <a:off x="574766" y="379157"/>
            <a:ext cx="2445787" cy="43424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5" t="42154" r="43198" b="52550"/>
          <a:stretch/>
        </p:blipFill>
        <p:spPr>
          <a:xfrm>
            <a:off x="3505785" y="1358357"/>
            <a:ext cx="3362802" cy="470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5" t="42349" r="43970" b="52550"/>
          <a:stretch/>
        </p:blipFill>
        <p:spPr>
          <a:xfrm>
            <a:off x="3505784" y="2083751"/>
            <a:ext cx="3320330" cy="466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5" t="41956" r="43529" b="52747"/>
          <a:stretch/>
        </p:blipFill>
        <p:spPr>
          <a:xfrm>
            <a:off x="3505784" y="2853178"/>
            <a:ext cx="3450569" cy="4903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6571" y="379157"/>
            <a:ext cx="7158446" cy="4453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65949" y="607147"/>
            <a:ext cx="3239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Dear friend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9" t="45122" r="58685" b="48404"/>
          <a:stretch/>
        </p:blipFill>
        <p:spPr>
          <a:xfrm>
            <a:off x="944769" y="1828800"/>
            <a:ext cx="2405236" cy="6505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7" t="45085" r="49564" b="49422"/>
          <a:stretch/>
        </p:blipFill>
        <p:spPr>
          <a:xfrm>
            <a:off x="944769" y="3005615"/>
            <a:ext cx="3803475" cy="5272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8" t="46077" r="42867" b="49607"/>
          <a:stretch/>
        </p:blipFill>
        <p:spPr>
          <a:xfrm>
            <a:off x="944769" y="4153384"/>
            <a:ext cx="3978572" cy="343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7" t="45684" r="42978" b="49608"/>
          <a:stretch/>
        </p:blipFill>
        <p:spPr>
          <a:xfrm>
            <a:off x="6956353" y="4144909"/>
            <a:ext cx="4029510" cy="3822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9" t="44569" r="49536" b="49143"/>
          <a:stretch/>
        </p:blipFill>
        <p:spPr>
          <a:xfrm>
            <a:off x="6826114" y="3061649"/>
            <a:ext cx="3755983" cy="5846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0" t="44569" r="58857" b="48380"/>
          <a:stretch/>
        </p:blipFill>
        <p:spPr>
          <a:xfrm>
            <a:off x="7070657" y="2109128"/>
            <a:ext cx="1962900" cy="61548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1973" y="1652008"/>
            <a:ext cx="10720362" cy="3904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1" t="43919" r="47611" b="43330"/>
          <a:stretch/>
        </p:blipFill>
        <p:spPr>
          <a:xfrm>
            <a:off x="3638751" y="2577348"/>
            <a:ext cx="4697690" cy="129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3" t="33717" r="72866" b="30408"/>
          <a:stretch/>
        </p:blipFill>
        <p:spPr>
          <a:xfrm>
            <a:off x="1489167" y="1358871"/>
            <a:ext cx="2445787" cy="43424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0012" y="496388"/>
            <a:ext cx="5878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Lunch money </a:t>
            </a:r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</a:rPr>
              <a:t>money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</a:rPr>
              <a:t>money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</a:rPr>
              <a:t>money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3" t="46664" r="42756" b="50001"/>
          <a:stretch/>
        </p:blipFill>
        <p:spPr>
          <a:xfrm>
            <a:off x="5094746" y="1997726"/>
            <a:ext cx="4927724" cy="301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51962" r="47721" b="43747"/>
          <a:stretch/>
        </p:blipFill>
        <p:spPr>
          <a:xfrm>
            <a:off x="5094746" y="3044576"/>
            <a:ext cx="4922408" cy="4562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4" t="52354" r="52022" b="42742"/>
          <a:stretch/>
        </p:blipFill>
        <p:spPr>
          <a:xfrm>
            <a:off x="5094745" y="4498537"/>
            <a:ext cx="3578991" cy="48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2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90012" y="496388"/>
            <a:ext cx="5878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Lunch money </a:t>
            </a:r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</a:rPr>
              <a:t>money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</a:rPr>
              <a:t>money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</a:rPr>
              <a:t>money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5" t="26066" r="62831" b="30775"/>
          <a:stretch/>
        </p:blipFill>
        <p:spPr>
          <a:xfrm>
            <a:off x="339636" y="1729261"/>
            <a:ext cx="3160032" cy="37782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t="31787" r="72757" b="29959"/>
          <a:stretch/>
        </p:blipFill>
        <p:spPr>
          <a:xfrm>
            <a:off x="3499668" y="1938707"/>
            <a:ext cx="3330930" cy="3568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5" t="45577" r="43089" b="48325"/>
          <a:stretch/>
        </p:blipFill>
        <p:spPr>
          <a:xfrm>
            <a:off x="7013478" y="2708209"/>
            <a:ext cx="5171096" cy="574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3" t="51549" r="43088" b="41760"/>
          <a:stretch/>
        </p:blipFill>
        <p:spPr>
          <a:xfrm>
            <a:off x="7013478" y="3840027"/>
            <a:ext cx="5082728" cy="62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9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503920" y="0"/>
            <a:ext cx="368808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0655" y="292715"/>
            <a:ext cx="5166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Linear regression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080" y="1508760"/>
            <a:ext cx="73837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 relationship is established between independent and dependent variables by fitting them to a line. 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Y</a:t>
            </a:r>
            <a:r>
              <a:rPr lang="en-US" dirty="0"/>
              <a:t>= a </a:t>
            </a:r>
            <a:r>
              <a:rPr lang="en-US" dirty="0" smtClean="0"/>
              <a:t>* X </a:t>
            </a:r>
            <a:r>
              <a:rPr lang="en-US" dirty="0"/>
              <a:t>+ b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40080" y="4094083"/>
            <a:ext cx="596972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 this equation:</a:t>
            </a:r>
          </a:p>
          <a:p>
            <a:pPr>
              <a:lnSpc>
                <a:spcPct val="150000"/>
              </a:lnSpc>
            </a:pPr>
            <a:r>
              <a:rPr lang="en-US" dirty="0"/>
              <a:t>Y – Dependent Variable</a:t>
            </a:r>
          </a:p>
          <a:p>
            <a:pPr>
              <a:lnSpc>
                <a:spcPct val="150000"/>
              </a:lnSpc>
            </a:pPr>
            <a:r>
              <a:rPr lang="en-US" dirty="0"/>
              <a:t>a – Slope</a:t>
            </a:r>
          </a:p>
          <a:p>
            <a:pPr>
              <a:lnSpc>
                <a:spcPct val="150000"/>
              </a:lnSpc>
            </a:pPr>
            <a:r>
              <a:rPr lang="en-US" dirty="0"/>
              <a:t>X – Independent variable</a:t>
            </a:r>
          </a:p>
          <a:p>
            <a:pPr>
              <a:lnSpc>
                <a:spcPct val="150000"/>
              </a:lnSpc>
            </a:pPr>
            <a:r>
              <a:rPr lang="en-US" dirty="0"/>
              <a:t>b – Intercept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88828" y="627017"/>
            <a:ext cx="33310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trike="sngStrike" dirty="0">
                <a:solidFill>
                  <a:schemeClr val="bg1"/>
                </a:solidFill>
              </a:rPr>
              <a:t>Naive Bayes algorithm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Linear regression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Logistic regression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SVM algorithm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Decision tree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Random forest algorithm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KNN algorithm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K-means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Elbow Connector 4"/>
          <p:cNvCxnSpPr/>
          <p:nvPr/>
        </p:nvCxnSpPr>
        <p:spPr>
          <a:xfrm rot="10800000">
            <a:off x="783772" y="901338"/>
            <a:ext cx="7720151" cy="607425"/>
          </a:xfrm>
          <a:prstGeom prst="bentConnector3">
            <a:avLst>
              <a:gd name="adj1" fmla="val 2792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86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0</TotalTime>
  <Words>506</Words>
  <Application>Microsoft Office PowerPoint</Application>
  <PresentationFormat>Widescreen</PresentationFormat>
  <Paragraphs>184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Courier New</vt:lpstr>
      <vt:lpstr>Tw Cen MT</vt:lpstr>
      <vt:lpstr>Tw Cen MT Condensed</vt:lpstr>
      <vt:lpstr>Wingdings 3</vt:lpstr>
      <vt:lpstr>Integral</vt:lpstr>
      <vt:lpstr>Ml . Algorithm 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2022-08-22T14:38:02Z</dcterms:created>
  <dcterms:modified xsi:type="dcterms:W3CDTF">2022-08-25T16:50:58Z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